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6" r:id="rId2"/>
    <p:sldId id="281" r:id="rId3"/>
    <p:sldId id="259" r:id="rId4"/>
    <p:sldId id="266" r:id="rId5"/>
    <p:sldId id="275" r:id="rId6"/>
    <p:sldId id="277" r:id="rId7"/>
    <p:sldId id="260" r:id="rId8"/>
    <p:sldId id="278" r:id="rId9"/>
    <p:sldId id="280" r:id="rId10"/>
    <p:sldId id="258" r:id="rId11"/>
    <p:sldId id="261" r:id="rId12"/>
    <p:sldId id="262" r:id="rId13"/>
    <p:sldId id="273" r:id="rId14"/>
    <p:sldId id="257" r:id="rId15"/>
    <p:sldId id="268" r:id="rId16"/>
    <p:sldId id="283" r:id="rId17"/>
    <p:sldId id="267" r:id="rId18"/>
    <p:sldId id="264" r:id="rId19"/>
    <p:sldId id="285" r:id="rId20"/>
    <p:sldId id="263" r:id="rId21"/>
    <p:sldId id="270" r:id="rId22"/>
    <p:sldId id="265" r:id="rId23"/>
    <p:sldId id="269" r:id="rId24"/>
    <p:sldId id="284" r:id="rId25"/>
    <p:sldId id="272" r:id="rId26"/>
    <p:sldId id="271" r:id="rId2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EE53-3F7D-401D-A250-F92FB5928345}" type="datetimeFigureOut">
              <a:rPr lang="es-AR" smtClean="0"/>
              <a:pPr/>
              <a:t>23/09/2025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D223-63C9-427A-B754-5EBF94C7F0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4294967295"/>
          </p:nvPr>
        </p:nvSpPr>
        <p:spPr>
          <a:xfrm>
            <a:off x="2143108" y="428604"/>
            <a:ext cx="7000892" cy="4286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Modulo 1:  </a:t>
            </a:r>
            <a:r>
              <a:rPr lang="es-AR" sz="2800" dirty="0" smtClean="0">
                <a:solidFill>
                  <a:srgbClr val="FF0000"/>
                </a:solidFill>
                <a:latin typeface="Arial Black" pitchFamily="34" charset="0"/>
              </a:rPr>
              <a:t>ONDAS ELECTROMAGNETICAS</a:t>
            </a:r>
            <a:endParaRPr lang="es-AR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07154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20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Onda Electromagnética  (Onda de Radio)</a:t>
            </a:r>
            <a:endParaRPr kumimoji="0" lang="es-AR" sz="200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usuarioi\Downloads\66-calculos-de-radioenlace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47857" cy="4991103"/>
          </a:xfrm>
          <a:prstGeom prst="rect">
            <a:avLst/>
          </a:prstGeom>
          <a:noFill/>
        </p:spPr>
      </p:pic>
      <p:pic>
        <p:nvPicPr>
          <p:cNvPr id="3075" name="Picture 3" descr="C:\Users\usuarioi\Downloads\Bandas Altas\Logo BA 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786667" cy="68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7554" y="285728"/>
            <a:ext cx="2573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LA TROPOSFERA</a:t>
            </a:r>
            <a:endParaRPr kumimoji="0" lang="es-AR" sz="20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2867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s-AR" sz="14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aqu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donde se encuentran las nubes, tormentas, vientos, frentes de diferente presi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n, temperaturas variables, etc. Esta capa es la responsable de la mayor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de las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condiciones de propagaci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en VHF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seg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las condiciones del clima.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esultado de imagen para troposf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286644" cy="442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TROPOSFERICAS:</a:t>
            </a:r>
            <a:endParaRPr kumimoji="0" lang="es-AR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b="1" dirty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REFRACCION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 localiza en la TROPOSFERA, y permite que las ondas de radio experimenten una relativa curvatura hacia la tierra, superando el horizonte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ptico. Existen dos tipos de refracciones: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REFRACCION DE SUPERFICIE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Tambi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conocida como Propagaci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por onda de superficie.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de VHF se desplazan en línea recta en todas direcciones incluso hacia el espacio exterior donde se pierden. </a:t>
            </a:r>
            <a:r>
              <a:rPr lang="es-AR" sz="12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ebido a la curvatura del planeta. La superficie de la tierra absorbe parte de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y se logra un alcance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aproximadamente un 30% mayor que el alcance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ptico.</a:t>
            </a:r>
          </a:p>
        </p:txBody>
      </p:sp>
      <p:sp>
        <p:nvSpPr>
          <p:cNvPr id="18440" name="AutoShape 8" descr="Resultado de imagen para refraccion VHF de superfi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8442" name="AutoShape 10" descr="Resultado de imagen para refraccion VHF de superfi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18445" name="Picture 13" descr="C:\Users\usuarioi\Downloads\descarga (2) - 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4762304" cy="3567131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143928" cy="507209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142852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SUPER REFRACCION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Una vez superado el horizonte 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ptico, las se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de VHF se pierden en el espacio, y en otros casos no tan frecuentes pueden describir una curva descendente mientras se desplazan. La distancia cubierta por la se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 es de aproximadamente 1200 Km y la atenuaci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es pr</a:t>
            </a:r>
            <a:r>
              <a:rPr lang="es-A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cticamente escasa.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142852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Principales Causantes: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s-AR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nversiones de </a:t>
            </a:r>
            <a:r>
              <a:rPr lang="es-AR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emperatura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b="1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000000"/>
                </a:solidFill>
                <a:cs typeface="Times New Roman" pitchFamily="18" charset="0"/>
              </a:rPr>
              <a:t>Radiación del Calor de la Tierra</a:t>
            </a:r>
            <a:r>
              <a:rPr lang="es-AR" sz="12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Con la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puesta del sol, la temperatura del aire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en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 superficie del terreno se enfría, llevando hacia arriba el aire caliente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400" b="1" dirty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000000"/>
                </a:solidFill>
                <a:cs typeface="Times New Roman" pitchFamily="18" charset="0"/>
              </a:rPr>
              <a:t>Frentes de alta Presión: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Estos frentes aplastan el aire, lo comprimen y elevan su temperatura.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400" b="1" dirty="0" smtClean="0">
                <a:solidFill>
                  <a:srgbClr val="000000"/>
                </a:solidFill>
                <a:cs typeface="Times New Roman" pitchFamily="18" charset="0"/>
              </a:rPr>
              <a:t>Frentes de Aire Caliente y  Aire Frio: </a:t>
            </a:r>
            <a:r>
              <a:rPr lang="es-AR" sz="1400" dirty="0" smtClean="0">
                <a:solidFill>
                  <a:srgbClr val="000000"/>
                </a:solidFill>
                <a:cs typeface="Times New Roman" pitchFamily="18" charset="0"/>
              </a:rPr>
              <a:t>Viento Zonda.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400" b="1" dirty="0" smtClean="0">
                <a:solidFill>
                  <a:srgbClr val="000000"/>
                </a:solidFill>
                <a:cs typeface="Times New Roman" pitchFamily="18" charset="0"/>
              </a:rPr>
              <a:t>Radiación del calor de Ríos y Mares: </a:t>
            </a:r>
            <a:r>
              <a:rPr lang="es-AR" sz="1400" dirty="0" smtClean="0">
                <a:solidFill>
                  <a:srgbClr val="000000"/>
                </a:solidFill>
                <a:cs typeface="Times New Roman" pitchFamily="18" charset="0"/>
              </a:rPr>
              <a:t>Diferencia de temperatura con la costa</a:t>
            </a:r>
            <a:r>
              <a:rPr lang="es-AR" sz="1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400" b="1" dirty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 intensifica durante la noche y a la ma</a:t>
            </a:r>
            <a:r>
              <a:rPr lang="es-AR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ana temprano, cuando la temperatura de la superficie se enfría y se mantiene. Es notable el efecto que producen las capas alternadas de aire caliente y frio, permitiendo refracción a lo largo de grandes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reas.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uarioi\Downloads\sat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38100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7829550" cy="439737"/>
          </a:xfrm>
        </p:spPr>
        <p:txBody>
          <a:bodyPr>
            <a:noAutofit/>
          </a:bodyPr>
          <a:lstStyle/>
          <a:p>
            <a:r>
              <a:rPr lang="es-AR" sz="2000" dirty="0" smtClean="0">
                <a:solidFill>
                  <a:srgbClr val="FFC000"/>
                </a:solidFill>
                <a:latin typeface="Arial Black" pitchFamily="34" charset="0"/>
              </a:rPr>
              <a:t>LA IONOSFERA y El SOL</a:t>
            </a:r>
            <a:endParaRPr lang="es-AR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 muy importante para las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comunicaciones en HF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ya que las se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que llegan a esta regi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son refractadas hacia la tierra, a miles de km del lugar de origen. En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condiciones normales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 ionosfera no produce ning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efecto sobre las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de VHF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 la atraviesan y se pierden en el espacio.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143800" cy="402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857892"/>
            <a:ext cx="850112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.lw8die.santoslugares.com/images/denoche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3600000" cy="21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143504" y="285728"/>
            <a:ext cx="362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 smtClean="0"/>
              <a:t>LA IONOSFERA DURANTE LA NOCHE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714348" y="285728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 smtClean="0"/>
              <a:t>LA IONOSFERA DURANTE EL DIA</a:t>
            </a:r>
            <a:endParaRPr lang="es-AR" dirty="0"/>
          </a:p>
        </p:txBody>
      </p:sp>
      <p:pic>
        <p:nvPicPr>
          <p:cNvPr id="7" name="3 Marcador de contenido" descr="http://www.lw8die.santoslugares.com/images/dedia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3780000" cy="21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 descr="C:\Users\usuarioi\Downloads\descarga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857628"/>
            <a:ext cx="4597051" cy="254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i\Downloads\15781577_1275187039211544_21776022918432751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15303" cy="594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IONOSFERICAS:</a:t>
            </a: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600" b="1" dirty="0" smtClean="0">
              <a:solidFill>
                <a:srgbClr val="FFC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Iono Dispersión (</a:t>
            </a:r>
            <a:r>
              <a:rPr lang="es-AR" sz="1600" b="1" dirty="0" err="1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Ionoscatter</a:t>
            </a: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600" b="1" dirty="0" smtClean="0">
              <a:solidFill>
                <a:srgbClr val="FFC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eg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la densidad 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nica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incidentes se dispersan o refractan, siempre en todas direcciones, inclusive hacia la superficie de la tierra. La intensidad de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se debilita por el rebote en las capas de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sta alta atm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sfera, por lo que requiere transmisores de alta potencia y buenos receptores. Existen dos tipos de dispersiones,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corta y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larga: en la primera, la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 no llega a rebotar en la capa F ya que se refleja en la zona de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y vuelve a la tierra, no es muy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til ya que retorna deformada y debilitada. La segunda, rebota en la capa F y luego se refleja hacia la tierra en la zona de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n, otorgando una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 d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bil pero no deformada (para este tipo de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la frecuencia 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xima dif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cilmente supera los 100 MHz).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95636"/>
            <a:ext cx="5524512" cy="276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Transecuatorial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AR" sz="1600" b="1" dirty="0" err="1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aTEP</a:t>
            </a: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(50MHz)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Este fen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meno permite cubrir distancias de 5000 a 8000 Km. por doble refracción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sin tocar tierra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entre el hemisferio norte y el hemisferio sur, y se registran numerosos contactos entre Argentina y latitudes del Caribe en las bandas de 50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Durante la primavera, a fines del verano, y en oto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o, en las primeras horas luego del atardecer es posible comunicar por este tipo de propagaci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n. Este tipo de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no requiere elevada potencia o antenas de considerable ganancia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ni igual polarización.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C:\Users\usuarioi\Downloads\img_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5336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https://img.webme.com/pic/e/enlacestecnica/daniel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57364"/>
            <a:ext cx="4191000" cy="228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4 Imagen" descr="https://img.webme.com/pic/e/enlacestecnica/daniel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86256"/>
            <a:ext cx="48768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Transecuatorial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AR" sz="1600" b="1" dirty="0" err="1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eTEP</a:t>
            </a: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– FAI (144MHz)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Este fen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meno permite cubrir distancias de 5000 a 8000 Km. por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ducto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entre el hemisferio norte y el hemisferio sur, y se registran numerosos contactos entre Argentina y latitudes del Caribe en las bandas de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144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Durante la primavera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hasta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fines del verano,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entre setiembre y marzo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partir de las 00:00 UTC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es posible comunicar por este tipo de propagaci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n. Este tipo de dispersi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no requiere elevada potencia o antenas de considerable ganancia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ni igual polarización.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C:\Users\usuarioi\Downloads\img_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5336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img.webme.com/pic/e/enlacestecnica/daniel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6256"/>
            <a:ext cx="48768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857364"/>
            <a:ext cx="5310188" cy="22860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860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20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Propagación de Ondas Electromagnéticas en la Atmosfera</a:t>
            </a:r>
            <a:endParaRPr kumimoji="0" lang="es-AR" sz="200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467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sporádicas </a:t>
            </a:r>
            <a:r>
              <a:rPr kumimoji="0" lang="es-AR" sz="16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 </a:t>
            </a:r>
            <a:r>
              <a:rPr lang="es-AR" sz="1600" b="1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(Es)</a:t>
            </a:r>
            <a:endParaRPr kumimoji="0" lang="es-AR" sz="1600" b="1" i="0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AR" sz="1600" b="1" i="0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esta capa se forman nubes de alta densidad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iónica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son esporádicas,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intensidad es variable y permiten condiciones extraordinarias de propagación en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banda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VHF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50 MHz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 pueden cubrir distancias comprendidas entre los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500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km y los 2200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km,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por doble salto de 4000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km, por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saltos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múltiples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poco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habituales se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alcanzan distancias mayores a los 10.000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km. En 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144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MHz</a:t>
            </a:r>
            <a:r>
              <a:rPr lang="es-A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distancia es entre los 900 km y los 2200 km siendo muy difícil e improbable la existencia de saltos múltiples.</a:t>
            </a:r>
            <a:endParaRPr lang="es-A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i="0" u="none" strike="noStrike" cap="none" normalizeH="0" dirty="0" smtClean="0">
              <a:ln>
                <a:noFill/>
              </a:ln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600" b="1" dirty="0">
              <a:solidFill>
                <a:srgbClr val="FFC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600" b="1" dirty="0">
              <a:solidFill>
                <a:srgbClr val="FFC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uarioi\Downloads\Sin tít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811837" cy="4362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uarioi\Downloads\complexmo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57250"/>
            <a:ext cx="878681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Auroras (Ar)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Las auroras boreales (hemisferio norte) y las auroras australes (hemisferio sur) se generan durante el choque de iones (de las radiaciones solares en su per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odo mas alto) con los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tomos de gas de la atm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sfera superior. Los iones son atra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dos hacia los polos por las l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neas de fuerza del campo magn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tico de la tierra y producen el efecto luminoso en latitudes cercanas a los polos, reflejando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de VHF y UHF situadas en la zona visible de este fen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meno.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Generalmente ocurren un par de a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os antes y también despu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del 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ximo solar, y se aprecian en oto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y primavera.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Las estaciones equipadas con 25 watts y peque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as antenas direccionales resultan mas que suficientes para estos contactos. Se han logrado comunicados de aproximadamente 2000 Km. pero solamente en telegraf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o digitales en 144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z, ya que las se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ales en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phone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se deforman demasiado. 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Resultado de imagen para auroras austr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857784" cy="364333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00034" y="628652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571736" y="6286520"/>
            <a:ext cx="4281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Base Belgrano II de la Antártida </a:t>
            </a:r>
            <a:r>
              <a:rPr lang="es-AR" sz="1400" dirty="0" smtClean="0"/>
              <a:t>Argentina, 16 Abril 2018</a:t>
            </a:r>
            <a:endParaRPr lang="es-AR" sz="1400" dirty="0"/>
          </a:p>
        </p:txBody>
      </p:sp>
      <p:pic>
        <p:nvPicPr>
          <p:cNvPr id="22533" name="Picture 5" descr="Resultado de imagen para auroras australes en tierra del fue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428868"/>
            <a:ext cx="387189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2844" y="214290"/>
            <a:ext cx="264320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600" b="1" dirty="0" smtClean="0" bmk="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Dispersión</a:t>
            </a:r>
            <a:r>
              <a:rPr kumimoji="0" lang="es-AR" sz="1600" b="1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Meteórica (MS)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Durante su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rbita, el planeta tierra atraviesa otras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rbitas de cuerpos de variados tama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os, que se encuentran en el espacio exterior. Estos cuerpos, al ingresar a la atm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sfera, se desintegran totalmente. Al desintegrase, en la capa E dejan una estela ionizada. Estos cuerpos est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asociados a cometas que tienen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rbitas predecibles y se identifican con el nombre de las constelaciones donde suelen aparecer. Para que se logren los contactos por este tipo de propagación las lluvias deben ser muy intensas, en 50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 la duraci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es de apenas treinta segundos y a medida que se aumenta en frecuencia el tiempo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til disminuye, siendo de algunos segundos en 144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MH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z. Se requieren antenas direccionales largas y potencias de 100 watts para el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xito, como as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tambi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establecer la frecuencia previamente y realizar llamados cortos. Las distancias cubiertas var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 entre los 700 y los 2200 km.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52"/>
            <a:ext cx="585791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 descr="https://www.photopills.com/sites/default/files/articles/2017/meteor-shower-calendar-es-2018-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71810"/>
            <a:ext cx="5857916" cy="364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i\Downloads\Bandas Altas\Meteo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793865" cy="475703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142976" y="64291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Imagen tomada desde la ISS – Lluvia de las Cuadrántidas</a:t>
            </a:r>
          </a:p>
          <a:p>
            <a:pPr algn="ctr"/>
            <a:r>
              <a:rPr lang="es-AR" dirty="0" smtClean="0"/>
              <a:t>Diciembre de 2019</a:t>
            </a:r>
            <a:endParaRPr lang="es-A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rimbleionoinfo.com/Images.svc/T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736"/>
            <a:ext cx="8786875" cy="5214937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85720" y="50004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/>
              <a:t>https://www.trimble.com/positioning-services/ionosphere_map.aspx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i\Downloads\past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458075" cy="27527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51" name="Picture 3" descr="C:\Users\usuarioi\Downloads\past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7796228" cy="1419225"/>
          </a:xfrm>
          <a:prstGeom prst="rect">
            <a:avLst/>
          </a:prstGeom>
          <a:noFill/>
        </p:spPr>
      </p:pic>
      <p:pic>
        <p:nvPicPr>
          <p:cNvPr id="2052" name="Picture 4" descr="C:\Users\usuarioi\Downloads\Bandas Altas\Logo BA Chico 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286388"/>
            <a:ext cx="1360170" cy="1333500"/>
          </a:xfrm>
          <a:prstGeom prst="rect">
            <a:avLst/>
          </a:prstGeom>
          <a:noFill/>
        </p:spPr>
      </p:pic>
      <p:pic>
        <p:nvPicPr>
          <p:cNvPr id="2053" name="Picture 5" descr="C:\Users\usuarioi\Downloads\Bandas Altas\Logo BA 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643578"/>
            <a:ext cx="2552700" cy="9810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143108" y="6357958"/>
            <a:ext cx="3786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 smtClean="0">
                <a:latin typeface="Arial" pitchFamily="34" charset="0"/>
                <a:cs typeface="Arial" pitchFamily="34" charset="0"/>
              </a:rPr>
              <a:t>LU7MC Carlos A. Macoratti        Actualización  05/2023  </a:t>
            </a:r>
            <a:endParaRPr lang="es-AR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i="0" u="none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COMUNICACIONES en</a:t>
            </a:r>
            <a:r>
              <a:rPr lang="es-AR" sz="2000" dirty="0" bmk="LAS_COMUNICACIONES_EN_FRECUENCIAS_DE_VHF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AR" sz="2000" i="0" u="none" strike="noStrike" cap="none" normalizeH="0" baseline="0" dirty="0" smtClean="0" bmk="LAS_COMUNICACIONES_EN_FRECUENCIAS_DE_VHF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FRECUENCIAS de VHF</a:t>
            </a:r>
            <a:r>
              <a:rPr kumimoji="0" lang="es-AR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/ UHF</a:t>
            </a:r>
            <a:r>
              <a:rPr kumimoji="0" lang="es-AR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785794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Dentro de las frecuencias de VHF existen tres bandas para uso de radioaficionados: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6 metros: de 50 a 54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2 metros: de 144 a 148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1, 25 metros: de 220 a 225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Dentro de las frecuencias de UHF existen </a:t>
            </a:r>
            <a:r>
              <a:rPr lang="es-AR" sz="14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tres</a:t>
            </a: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bandas para uso de radioaficionados: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70 centímetros: de 430 a 440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23 centímetros: de 1240 a 1300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Banda de 13 centímetros: de 2390 a 2450 MHz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4071942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 caracter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stica distintiva de las ondas de radio de VHF, UHF y SHF (a partir de los 30 MHz) es su corto alcance sobre la superficie 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terrestre. El límite es el horizonte óptico (LOS).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Se limita a decenas de kil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metros para comunicaciones directas punto a punto entre estaciones terrenas. Cuando atraviesan la ionosfera en condiciones normales no se reflejan en las diferentes capas, las atraviesan y se pierden en el espacio exterior.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AR" sz="1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 ciertas condiciones se pueden aprovechar las caracter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sticas de refracci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 de la atmosfera y se logran distancias considerables durante per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odos variables de tiempo, que incluso pueden permanecer durante d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 capa de la atmosfera que tiene mayor influencia sobre las frecuencias de VHF y superiores es la troposfera, gobernada por los cambios de clima. Las condiciones de propagaci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 de VHF, al igual que los cambios clim</a:t>
            </a:r>
            <a:r>
              <a:rPr lang="es-AR" sz="1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ticos, se pueden predecir con relativa exactitud.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85984" y="357187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AR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CARACTERÍSTICAS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428992" y="785794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AR" sz="1600" dirty="0" smtClean="0">
              <a:solidFill>
                <a:srgbClr val="FFC000"/>
              </a:solidFill>
              <a:latin typeface="Arial Black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AR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cs typeface="Times New Roman" pitchFamily="18" charset="0"/>
              </a:rPr>
              <a:t>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AR" sz="16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s-AR" sz="16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                                  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uarioi\Downloads\Modos de Propagac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691428" cy="3577144"/>
          </a:xfrm>
          <a:prstGeom prst="rect">
            <a:avLst/>
          </a:prstGeom>
          <a:noFill/>
        </p:spPr>
      </p:pic>
      <p:pic>
        <p:nvPicPr>
          <p:cNvPr id="1027" name="Picture 3" descr="C:\Users\usuarioi\Downloads\1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72008"/>
            <a:ext cx="8027105" cy="146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n para formas de propagacion en vh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28" cy="578645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143240" y="214290"/>
            <a:ext cx="3244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AR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ONDAS TERRESTRES: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571480"/>
            <a:ext cx="76438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ONDA DIRECTA (ENLACE OPTICO)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600" b="1" dirty="0">
              <a:solidFill>
                <a:srgbClr val="00B05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Una estimaci</a:t>
            </a:r>
            <a:r>
              <a:rPr lang="es-AR" sz="1600" b="1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n del radio de alcance de la se</a:t>
            </a:r>
            <a:r>
              <a:rPr lang="es-AR" sz="1600" b="1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al se puede obtener con la siguiente f</a:t>
            </a:r>
            <a:r>
              <a:rPr lang="es-AR" sz="1600" b="1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rmula:</a:t>
            </a:r>
            <a:endParaRPr kumimoji="0" lang="es-A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2 Imagen" descr="http://www.lw8die.santoslugares.com/images/raiz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20340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4143380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Por ejemplo, para una estaci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"A" que posee su antena a una altura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s-AR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 20 metros el radio de alcance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D1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ser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de 18 km. Otra estaci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 "B" que posee una altura de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s-AR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12 metros, tendr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un radio de alcance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D2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 14,2 km.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00240"/>
            <a:ext cx="4857784" cy="3601688"/>
          </a:xfrm>
          <a:prstGeom prst="rect">
            <a:avLst/>
          </a:prstGeom>
          <a:noFill/>
          <a:ln w="9525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21429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ALCANCE y COBERTURA en VHF / UHF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s-A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DISTANCIA al HORIZONTE RADIAL)</a:t>
            </a: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3579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71472" y="6286520"/>
            <a:ext cx="8001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K=1 Sin Reforzamiento Troposférico                            K=4/3 Con Reforzamiento Troposférico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uarioi\Downloads\66-calculos-de-radioenlace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78157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47" y="1071546"/>
            <a:ext cx="8001057" cy="4500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1501</Words>
  <Application>Microsoft Office PowerPoint</Application>
  <PresentationFormat>Presentación en pantalla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    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 </vt:lpstr>
      <vt:lpstr>Diapositiva 11</vt:lpstr>
      <vt:lpstr>Diapositiva 12</vt:lpstr>
      <vt:lpstr>Diapositiva 13</vt:lpstr>
      <vt:lpstr>LA IONOSFERA y El SOL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usuarioi</dc:creator>
  <cp:lastModifiedBy>usuarioi</cp:lastModifiedBy>
  <cp:revision>114</cp:revision>
  <dcterms:created xsi:type="dcterms:W3CDTF">2018-10-24T20:37:36Z</dcterms:created>
  <dcterms:modified xsi:type="dcterms:W3CDTF">2025-09-23T13:12:30Z</dcterms:modified>
</cp:coreProperties>
</file>